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4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2" r:id="rId12"/>
    <p:sldId id="266" r:id="rId13"/>
    <p:sldId id="268" r:id="rId14"/>
    <p:sldId id="269" r:id="rId15"/>
    <p:sldId id="270" r:id="rId16"/>
    <p:sldId id="271" r:id="rId17"/>
    <p:sldId id="295" r:id="rId18"/>
    <p:sldId id="267" r:id="rId19"/>
    <p:sldId id="273" r:id="rId20"/>
    <p:sldId id="274" r:id="rId21"/>
    <p:sldId id="275" r:id="rId22"/>
    <p:sldId id="278" r:id="rId23"/>
    <p:sldId id="277" r:id="rId24"/>
    <p:sldId id="27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88" r:id="rId36"/>
    <p:sldId id="290" r:id="rId37"/>
    <p:sldId id="291" r:id="rId38"/>
    <p:sldId id="292" r:id="rId39"/>
    <p:sldId id="293" r:id="rId40"/>
    <p:sldId id="297" r:id="rId41"/>
    <p:sldId id="298" r:id="rId42"/>
    <p:sldId id="296" r:id="rId43"/>
    <p:sldId id="300" r:id="rId44"/>
    <p:sldId id="299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/>
    <p:restoredTop sz="80310"/>
  </p:normalViewPr>
  <p:slideViewPr>
    <p:cSldViewPr snapToGrid="0" snapToObjects="1">
      <p:cViewPr>
        <p:scale>
          <a:sx n="90" d="100"/>
          <a:sy n="90" d="100"/>
        </p:scale>
        <p:origin x="13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6CBDD-31C1-A64F-8B1B-4685B57A94C7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EB533-C7D5-D742-A279-B000217E95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51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半监督的多标签学习：  有标记的样本标签都是全的</a:t>
            </a:r>
          </a:p>
          <a:p>
            <a:r>
              <a:rPr kumimoji="1" lang="zh-CN" altLang="en-US" dirty="0" smtClean="0"/>
              <a:t>弱标签学习： 所有的样本都有标签，但是标签不全，没有空样本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63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通过加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的方式，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80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构造一个带权图，无向图，每个节点是样本点，边是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临近。 </a:t>
            </a:r>
            <a:r>
              <a:rPr kumimoji="1" lang="en-US" altLang="zh-CN" dirty="0" err="1" smtClean="0"/>
              <a:t>X_i</a:t>
            </a:r>
            <a:r>
              <a:rPr kumimoji="1" lang="zh-CN" altLang="en-US" dirty="0" smtClean="0"/>
              <a:t> 是</a:t>
            </a:r>
            <a:r>
              <a:rPr kumimoji="1" lang="en-US" altLang="zh-CN" dirty="0" err="1" smtClean="0"/>
              <a:t>x_p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临近  但是 </a:t>
            </a:r>
            <a:r>
              <a:rPr kumimoji="1" lang="en-US" altLang="zh-CN" dirty="0" err="1" smtClean="0"/>
              <a:t>x_p</a:t>
            </a:r>
            <a:r>
              <a:rPr kumimoji="1" lang="zh-CN" altLang="en-US" dirty="0" smtClean="0"/>
              <a:t> 不一定是 </a:t>
            </a:r>
            <a:r>
              <a:rPr kumimoji="1" lang="en-US" altLang="zh-CN" dirty="0" err="1" smtClean="0"/>
              <a:t>x_i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临近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7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RBF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Gaussian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kernel</a:t>
            </a:r>
            <a:r>
              <a:rPr kumimoji="1" lang="zh-CN" altLang="en-US" baseline="0" dirty="0" smtClean="0"/>
              <a:t>   </a:t>
            </a:r>
            <a:r>
              <a:rPr kumimoji="1" lang="en-US" altLang="zh-CN" dirty="0" err="1" smtClean="0"/>
              <a:t>x_i</a:t>
            </a:r>
            <a:r>
              <a:rPr kumimoji="1" lang="zh-CN" altLang="en-US" dirty="0" smtClean="0"/>
              <a:t> 与 </a:t>
            </a:r>
            <a:r>
              <a:rPr kumimoji="1" lang="en-US" altLang="zh-CN" dirty="0" err="1" smtClean="0"/>
              <a:t>x_j</a:t>
            </a:r>
            <a:r>
              <a:rPr kumimoji="1" lang="zh-CN" altLang="en-US" dirty="0" smtClean="0"/>
              <a:t> 的距离增加，权重减小   下面的</a:t>
            </a:r>
            <a:r>
              <a:rPr kumimoji="1" lang="en-US" altLang="zh-CN" dirty="0" smtClean="0"/>
              <a:t>sigma</a:t>
            </a:r>
            <a:r>
              <a:rPr kumimoji="1" lang="zh-CN" altLang="en-US" dirty="0" smtClean="0"/>
              <a:t>是带宽参数。控制权重下降的速度  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对应，假定还有一个标签的相似度矩阵，但是不知道。 假定知道，后面当一个参数去学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774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先有一个优化目标，然后通过不断加限制，来修正优化的目标，两个模型共同起作用，有点类似于</a:t>
            </a:r>
            <a:r>
              <a:rPr kumimoji="1" lang="en-US" altLang="zh-CN" dirty="0" smtClean="0"/>
              <a:t>co-train</a:t>
            </a:r>
            <a:r>
              <a:rPr kumimoji="1" lang="zh-CN" altLang="en-US" dirty="0" smtClean="0"/>
              <a:t>，又有点集成学习的感觉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2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双凸函数   三个变量，固定其中的两个  另外一个是凸的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14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固定两个  更新另一个，直到参数收敛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9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vec</a:t>
            </a:r>
            <a:r>
              <a:rPr kumimoji="1" lang="en-US" altLang="zh-CN" dirty="0" smtClean="0"/>
              <a:t>(M) is the </a:t>
            </a:r>
            <a:r>
              <a:rPr kumimoji="1" lang="en-US" altLang="zh-CN" dirty="0" err="1" smtClean="0"/>
              <a:t>vectorization</a:t>
            </a:r>
            <a:r>
              <a:rPr kumimoji="1" lang="en-US" altLang="zh-CN" dirty="0" smtClean="0"/>
              <a:t> of matrix M, </a:t>
            </a:r>
            <a:r>
              <a:rPr kumimoji="1" lang="en-US" altLang="zh-CN" dirty="0" err="1" smtClean="0"/>
              <a:t>diag</a:t>
            </a:r>
            <a:r>
              <a:rPr kumimoji="1" lang="en-US" altLang="zh-CN" dirty="0" smtClean="0"/>
              <a:t>(v) is a diagonal matrix with vector v as its diagonal elements and ⊗ is the </a:t>
            </a:r>
            <a:r>
              <a:rPr kumimoji="1" lang="en-US" altLang="zh-CN" dirty="0" err="1" smtClean="0"/>
              <a:t>Kronecker</a:t>
            </a:r>
            <a:r>
              <a:rPr kumimoji="1" lang="en-US" altLang="zh-CN" dirty="0" smtClean="0"/>
              <a:t> product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4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863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固定两个  更新另一个，直到参数收敛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69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固定两个  更新另一个，直到参数收敛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660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为什么说半监督学习是有效果的，因为存在假设的前提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本文中反复提到 平滑假设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73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为什么说半监督学习是有效果的，因为存在假设的前提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本文中反复提</a:t>
            </a:r>
            <a:r>
              <a:rPr kumimoji="1" lang="zh-CN" altLang="en-US" smtClean="0"/>
              <a:t>到 平滑假设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94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为什么说半监督学习是有效果的，因为存在假设的前提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本文中反复提</a:t>
            </a:r>
            <a:r>
              <a:rPr kumimoji="1" lang="zh-CN" altLang="en-US" smtClean="0"/>
              <a:t>到 平滑假设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46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先有一个优化目标，然后通过不断加限制，来修正优化的目标，两个模型共同起作用，有点类似于</a:t>
            </a:r>
            <a:r>
              <a:rPr kumimoji="1" lang="en-US" altLang="zh-CN" dirty="0" smtClean="0"/>
              <a:t>co-train</a:t>
            </a:r>
            <a:r>
              <a:rPr kumimoji="1" lang="zh-CN" altLang="en-US" dirty="0" smtClean="0"/>
              <a:t>，又有点集成学习的感觉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92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通过加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的方式，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70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通过加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的方式，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31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通过加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的方式，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641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一种直接的方式是，讲问题分解成</a:t>
            </a: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个独立的二分类，每个二分类都是一个半监督问题，但是这种情况下忽略标签之间的关系。</a:t>
            </a:r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构造目标函数</a:t>
            </a:r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endParaRPr kumimoji="1" lang="zh-CN" altLang="en-US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通过加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的方式，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EB533-C7D5-D742-A279-B000217E95D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56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02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05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72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0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18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6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64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69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39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157E-C0C8-0B4F-8005-DD6781E80D9B}" type="datetimeFigureOut">
              <a:rPr kumimoji="1" lang="zh-CN" altLang="en-US" smtClean="0"/>
              <a:t>18/9/21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C641B-4B86-F24C-A558-8822FC214A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78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613" y="2185988"/>
            <a:ext cx="11561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 smtClean="0"/>
              <a:t>Learning</a:t>
            </a:r>
            <a:r>
              <a:rPr kumimoji="1" lang="zh-CN" altLang="en-US" sz="4400" b="1" dirty="0" smtClean="0"/>
              <a:t> </a:t>
            </a:r>
            <a:r>
              <a:rPr kumimoji="1" lang="en-US" altLang="zh-CN" sz="4400" b="1" dirty="0" smtClean="0"/>
              <a:t>from</a:t>
            </a:r>
            <a:r>
              <a:rPr kumimoji="1" lang="zh-CN" altLang="en-US" sz="4400" b="1" dirty="0" smtClean="0"/>
              <a:t> </a:t>
            </a:r>
            <a:r>
              <a:rPr kumimoji="1" lang="en-US" altLang="zh-CN" sz="4400" b="1" dirty="0" smtClean="0"/>
              <a:t>Semi-Supervised</a:t>
            </a:r>
            <a:r>
              <a:rPr kumimoji="1" lang="zh-CN" altLang="en-US" sz="4400" b="1" dirty="0" smtClean="0"/>
              <a:t> </a:t>
            </a:r>
            <a:r>
              <a:rPr kumimoji="1" lang="en-US" altLang="zh-CN" sz="4400" b="1" dirty="0" smtClean="0"/>
              <a:t>Weak-Label</a:t>
            </a:r>
            <a:r>
              <a:rPr kumimoji="1" lang="zh-CN" altLang="en-US" sz="4400" b="1" dirty="0" smtClean="0"/>
              <a:t> </a:t>
            </a:r>
            <a:r>
              <a:rPr kumimoji="1" lang="en-US" altLang="zh-CN" sz="4400" b="1" dirty="0" smtClean="0"/>
              <a:t>Data</a:t>
            </a:r>
            <a:endParaRPr kumimoji="1"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457273" y="3404444"/>
            <a:ext cx="730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/>
              <a:t>Hao</a:t>
            </a:r>
            <a:r>
              <a:rPr kumimoji="1" lang="en-US" altLang="zh-CN" sz="2400" b="1" dirty="0" smtClean="0"/>
              <a:t>-Chen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Dong</a:t>
            </a:r>
            <a:r>
              <a:rPr kumimoji="1" lang="zh-CN" altLang="en-US" sz="2400" b="1" dirty="0" smtClean="0"/>
              <a:t>     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Yu-Feng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Li</a:t>
            </a:r>
            <a:r>
              <a:rPr kumimoji="1" lang="zh-CN" altLang="en-US" sz="2400" b="1" dirty="0" smtClean="0"/>
              <a:t>    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    </a:t>
            </a:r>
            <a:r>
              <a:rPr kumimoji="1" lang="en-US" altLang="zh-CN" sz="2400" b="1" dirty="0" err="1" smtClean="0"/>
              <a:t>Zhi</a:t>
            </a:r>
            <a:r>
              <a:rPr kumimoji="1" lang="en-US" altLang="zh-CN" sz="2400" b="1" dirty="0" smtClean="0"/>
              <a:t>-Hua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Zhou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998777" y="455557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AAAI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2018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0799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9"/>
            <a:ext cx="9977438" cy="3052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instance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usually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has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than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labels.</a:t>
            </a:r>
            <a:endParaRPr kumimoji="1" lang="zh-CN" altLang="en-US" sz="3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3200" dirty="0"/>
              <a:t>	</a:t>
            </a:r>
            <a:r>
              <a:rPr kumimoji="1" lang="en-US" altLang="zh-CN" sz="3200" b="1" dirty="0" smtClean="0"/>
              <a:t>Multi-label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learning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dirty="0" smtClean="0"/>
              <a:t>(supervised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learning)</a:t>
            </a:r>
            <a:endParaRPr kumimoji="1" lang="zh-CN" altLang="en-US" sz="3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sz="3200" dirty="0" smtClean="0"/>
              <a:t>·</a:t>
            </a:r>
            <a:r>
              <a:rPr kumimoji="1" lang="zh-CN" altLang="en-US" sz="3200" dirty="0" smtClean="0"/>
              <a:t> </a:t>
            </a:r>
            <a:r>
              <a:rPr kumimoji="1" lang="en-US" altLang="zh-CN" sz="3200" b="1" dirty="0" smtClean="0"/>
              <a:t>Partial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label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set</a:t>
            </a:r>
            <a:r>
              <a:rPr kumimoji="1" lang="zh-CN" altLang="en-US" sz="3200" b="1" dirty="0" smtClean="0"/>
              <a:t>   </a:t>
            </a:r>
            <a:r>
              <a:rPr kumimoji="1" lang="en-US" altLang="zh-CN" sz="3200" dirty="0" smtClean="0"/>
              <a:t>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b="1" dirty="0" smtClean="0"/>
              <a:t>empty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label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set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3200" dirty="0" smtClean="0"/>
              <a:t>	</a:t>
            </a:r>
            <a:r>
              <a:rPr kumimoji="1" lang="en-US" altLang="zh-CN" sz="3200" b="1" dirty="0" smtClean="0"/>
              <a:t>Semi-supervised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learning</a:t>
            </a:r>
            <a:endParaRPr kumimoji="1" lang="zh-CN" altLang="en-US" sz="32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9756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85798" y="2214566"/>
            <a:ext cx="628650" cy="220027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57326" y="1891400"/>
            <a:ext cx="3056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Partial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label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set</a:t>
            </a:r>
            <a:endParaRPr kumimoji="1"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457326" y="4091675"/>
            <a:ext cx="3056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Empty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label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set</a:t>
            </a:r>
            <a:endParaRPr kumimoji="1"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6229350" y="1921684"/>
            <a:ext cx="408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Weak-label</a:t>
            </a:r>
            <a:r>
              <a:rPr kumimoji="1" lang="zh-CN" altLang="en-US" sz="3600" b="1" dirty="0" smtClean="0"/>
              <a:t> </a:t>
            </a:r>
            <a:r>
              <a:rPr kumimoji="1" lang="en-US" altLang="zh-CN" sz="3600" b="1" dirty="0" smtClean="0"/>
              <a:t>Learning</a:t>
            </a:r>
            <a:endParaRPr kumimoji="1" lang="zh-CN" altLang="en-US" sz="36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991099" y="4091674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/>
              <a:t>Semi-supervised</a:t>
            </a:r>
            <a:r>
              <a:rPr kumimoji="1" lang="zh-CN" altLang="en-US" sz="3600" b="1" dirty="0" smtClean="0"/>
              <a:t> </a:t>
            </a:r>
            <a:r>
              <a:rPr kumimoji="1" lang="en-US" altLang="zh-CN" sz="3600" b="1" dirty="0" smtClean="0"/>
              <a:t>multi-label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 smtClean="0"/>
              <a:t>learning</a:t>
            </a:r>
            <a:endParaRPr kumimoji="1"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314448" y="1690688"/>
            <a:ext cx="3343277" cy="3595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14448" y="5579632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Semi-supervised</a:t>
            </a:r>
            <a:r>
              <a:rPr kumimoji="1"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weak-label</a:t>
            </a:r>
            <a:r>
              <a:rPr kumimoji="1"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learning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3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6" y="1528762"/>
            <a:ext cx="11684641" cy="4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半监督学习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 smtClean="0"/>
                  <a:t>训练数据包括两部分： 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个</m:t>
                    </m:r>
                  </m:oMath>
                </a14:m>
                <a:r>
                  <a:rPr kumimoji="1" lang="zh-CN" altLang="en-US" dirty="0" smtClean="0"/>
                  <a:t>带标签的样本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</m:sup>
                    </m:sSubSup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	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个不带标签的样本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b="1" i="1" smtClean="0">
                                    <a:latin typeface="Cambria Math" charset="0"/>
                                  </a:rPr>
                                  <m:t>j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sup>
                    </m:sSubSup>
                  </m:oMath>
                </a14:m>
                <a:endParaRPr kumimoji="1" lang="zh-CN" alt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 smtClean="0"/>
                  <a:t>假设：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≫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 smtClean="0"/>
                  <a:t>目标：从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个数据中学习得到</a:t>
                </a:r>
                <a:r>
                  <a:rPr kumimoji="1" lang="en-US" altLang="zh-CN" dirty="0" smtClean="0"/>
                  <a:t>target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function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比只从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kumimoji="1" lang="zh-CN" altLang="en-US" dirty="0" smtClean="0"/>
                  <a:t>个数据中	  学习的效果要好。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28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半监督学习的三中假设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/>
              <a:t>平滑假设</a:t>
            </a:r>
            <a:r>
              <a:rPr lang="en-US" altLang="zh-CN" dirty="0"/>
              <a:t>(Smoothness Assumption)</a:t>
            </a:r>
            <a:endParaRPr kumimoji="1" lang="zh-CN" alt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/>
              <a:t>聚类假设</a:t>
            </a:r>
            <a:r>
              <a:rPr lang="en-US" altLang="zh-CN" dirty="0"/>
              <a:t>(Cluster Assumption)</a:t>
            </a:r>
            <a:endParaRPr kumimoji="1" lang="zh-CN" alt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/>
              <a:t>流行假设</a:t>
            </a:r>
            <a:r>
              <a:rPr lang="en-US" altLang="zh-CN" dirty="0"/>
              <a:t>(Manifold Assumption)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21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平滑假设</a:t>
            </a:r>
            <a:r>
              <a:rPr lang="en-US" altLang="zh-CN" dirty="0" smtClean="0"/>
              <a:t>(Smoothness Assumption)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150" y="1520825"/>
            <a:ext cx="10515600" cy="29495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  位于</a:t>
            </a:r>
            <a:r>
              <a:rPr lang="zh-CN" altLang="en-US" dirty="0"/>
              <a:t>稠密数据区域的两个距离很近的样例的类标签相似，也就是说，当两个样例被稠密数据区域中的边连接时，它们在很大的概率下有相同的类标签；相反地，当两个样例被稀疏数据区域分开时，它们的类标签趋于不同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97" y="3498900"/>
            <a:ext cx="4069678" cy="33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Inductive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Transductive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9398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smtClean="0"/>
              <a:t>Inductive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从训练集中（有标签数据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无标签数据）学习，学到的函数用于在测试集中进行预测。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err="1" smtClean="0"/>
              <a:t>Transductive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从训练集中（有标签数据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无标签数据）学习，学到的函数用于对训练集中的无标签数据进行预测。</a:t>
            </a:r>
          </a:p>
        </p:txBody>
      </p:sp>
    </p:spTree>
    <p:extLst>
      <p:ext uri="{BB962C8B-B14F-4D97-AF65-F5344CB8AC3E}">
        <p14:creationId xmlns:p14="http://schemas.microsoft.com/office/powerpoint/2010/main" val="188200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71637" y="2500314"/>
            <a:ext cx="8850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 smtClean="0"/>
              <a:t>THE</a:t>
            </a:r>
            <a:r>
              <a:rPr kumimoji="1" lang="zh-CN" altLang="en-US" sz="6600" dirty="0" smtClean="0"/>
              <a:t> </a:t>
            </a:r>
            <a:r>
              <a:rPr kumimoji="1" lang="en-US" altLang="zh-CN" sz="6600" dirty="0" smtClean="0"/>
              <a:t>PROPOSED</a:t>
            </a:r>
            <a:r>
              <a:rPr kumimoji="1" lang="zh-CN" altLang="en-US" sz="6600" dirty="0" smtClean="0"/>
              <a:t> </a:t>
            </a:r>
            <a:r>
              <a:rPr kumimoji="1" lang="en-US" altLang="zh-CN" sz="6600" dirty="0" smtClean="0"/>
              <a:t>METHOD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051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Supervised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multi-label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learning: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training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data: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p>
                    </m:sSub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d-dimensional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value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vector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n-dimensional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binary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vector.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:r>
                  <a:rPr kumimoji="1" lang="en-US" altLang="zh-CN" dirty="0" smtClean="0"/>
                  <a:t>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0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1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Supervised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multi-label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learning: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training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data: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p>
                    </m:sSub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:r>
                  <a:rPr kumimoji="1" lang="en-US" altLang="zh-CN" dirty="0"/>
                  <a:t>i</a:t>
                </a:r>
                <a:r>
                  <a:rPr kumimoji="1" lang="en-US" altLang="zh-CN" dirty="0" smtClean="0"/>
                  <a:t>nstance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matrix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,……</m:t>
                            </m:r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   </a:t>
                </a:r>
                <a:r>
                  <a:rPr kumimoji="1"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en-US" altLang="zh-CN" dirty="0" smtClean="0"/>
                  <a:t>)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:r>
                  <a:rPr kumimoji="1" lang="en-US" altLang="zh-CN" dirty="0"/>
                  <a:t>f</a:t>
                </a:r>
                <a:r>
                  <a:rPr kumimoji="1" lang="en-US" altLang="zh-CN" dirty="0" smtClean="0"/>
                  <a:t>ull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matrix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charset="0"/>
                      </a:rPr>
                      <m:t>𝒀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1,−1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={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=1,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=1,……,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denote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full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relevant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instance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=1,……,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1475"/>
              </a:xfrm>
              <a:blipFill rotWithShape="0">
                <a:blip r:embed="rId2"/>
                <a:stretch>
                  <a:fillRect l="-1217" t="-2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33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9977438" cy="42386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3200" dirty="0" smtClean="0"/>
              <a:t>Motivation</a:t>
            </a:r>
            <a:endParaRPr kumimoji="1" lang="zh-CN" altLang="en-US" sz="32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Proposed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Method</a:t>
            </a:r>
            <a:endParaRPr kumimoji="1" lang="zh-CN" altLang="en-US" sz="32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2800" dirty="0" smtClean="0"/>
              <a:t>Problem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Statement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Notations</a:t>
            </a:r>
            <a:endParaRPr kumimoji="1" lang="zh-CN" altLang="en-US" sz="28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2800" dirty="0" smtClean="0"/>
              <a:t>Problem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Formulation</a:t>
            </a:r>
            <a:endParaRPr kumimoji="1" lang="zh-CN" altLang="en-US" sz="28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2800" dirty="0" smtClean="0"/>
              <a:t>Block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Coordinate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Descent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Algorithm</a:t>
            </a:r>
            <a:endParaRPr kumimoji="1" lang="zh-CN" altLang="en-US" sz="28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3200" dirty="0" smtClean="0"/>
              <a:t>Experiments</a:t>
            </a:r>
            <a:endParaRPr kumimoji="1" lang="zh-CN" altLang="en-US" sz="32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sz="3200" dirty="0" smtClean="0"/>
              <a:t>Conclusion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858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1814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Semi-supervised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weak-label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learning: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instance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matrix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,……</m:t>
                            </m:r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charset="0"/>
                                  </a:rPr>
                                  <m:t>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   </a:t>
                </a:r>
                <a:r>
                  <a:rPr kumimoji="1"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en-US" altLang="zh-CN" dirty="0" smtClean="0"/>
                  <a:t>)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full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label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matrix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𝒀</m:t>
                    </m:r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1,−1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  </a:t>
                </a: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</a:rPr>
                  <a:t>not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  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</a:rPr>
                  <a:t>available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  <a:r>
                  <a:rPr kumimoji="1" lang="en-US" altLang="zh-CN" dirty="0" smtClean="0"/>
                  <a:t>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occurrence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matrix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C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=1: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kumimoji="1" lang="zh-CN" altLang="en-US" b="0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=0: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b="0" dirty="0" smtClean="0"/>
                  <a:t> </a:t>
                </a:r>
                <a:r>
                  <a:rPr kumimoji="1" lang="en-US" altLang="zh-CN" b="0" dirty="0" smtClean="0"/>
                  <a:t>or</a:t>
                </a:r>
                <a:r>
                  <a:rPr kumimoji="1" lang="zh-CN" alt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=−1</m:t>
                    </m:r>
                  </m:oMath>
                </a14:m>
                <a:endParaRPr kumimoji="1" lang="zh-CN" altLang="en-US" b="0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b="0" i="1" smtClean="0">
                        <a:latin typeface="Cambria Math" charset="0"/>
                      </a:rPr>
                      <m:t>={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=1,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=1,……,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denote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observed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relevant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instance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=1,……,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181475"/>
              </a:xfrm>
              <a:blipFill rotWithShape="0">
                <a:blip r:embed="rId2"/>
                <a:stretch>
                  <a:fillRect l="-1043" t="-3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95800" y="5872163"/>
                <a:ext cx="2324100" cy="572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36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6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36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⊂</m:t>
                      </m:r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3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872163"/>
                <a:ext cx="2324100" cy="5726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6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9100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Goal: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learn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predictive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matrix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1,−1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from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{</m:t>
                    </m:r>
                    <m:r>
                      <a:rPr kumimoji="1" lang="en-US" altLang="zh-CN" b="1" i="0" smtClean="0">
                        <a:latin typeface="Cambria Math" charset="0"/>
                      </a:rPr>
                      <m:t>𝐗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1" i="0" smtClean="0">
                        <a:latin typeface="Cambria Math" charset="0"/>
                      </a:rPr>
                      <m:t>𝐂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approximate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𝑌</m:t>
                    </m:r>
                  </m:oMath>
                </a14:m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910012"/>
              </a:xfrm>
              <a:blipFill rotWithShape="0">
                <a:blip r:embed="rId2"/>
                <a:stretch>
                  <a:fillRect l="-1217" t="-2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22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2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6105"/>
          <a:stretch/>
        </p:blipFill>
        <p:spPr>
          <a:xfrm>
            <a:off x="596900" y="1728786"/>
            <a:ext cx="10756900" cy="1025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113" y="3290888"/>
            <a:ext cx="850900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50" y="3240088"/>
            <a:ext cx="4673600" cy="584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463" y="4360865"/>
            <a:ext cx="838200" cy="49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00" y="4360865"/>
            <a:ext cx="4889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57475" y="1690688"/>
            <a:ext cx="3729038" cy="1052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742156"/>
            <a:ext cx="1498600" cy="57150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V="1">
            <a:off x="6303962" y="1244180"/>
            <a:ext cx="1128713" cy="529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6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86049" y="3490913"/>
            <a:ext cx="6429375" cy="766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>
            <a:off x="8943975" y="4055664"/>
            <a:ext cx="1035842" cy="560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456" y="4696012"/>
            <a:ext cx="1676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599570" y="2819401"/>
            <a:ext cx="5687179" cy="766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1685925" y="3586163"/>
            <a:ext cx="1185864" cy="1557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46869" y="5220028"/>
            <a:ext cx="4505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co-regularization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/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co-training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6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771520" y="1871663"/>
            <a:ext cx="2286755" cy="766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7286625" y="1257300"/>
            <a:ext cx="785813" cy="614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69758" y="682441"/>
            <a:ext cx="372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Smoothness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assumption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3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93738" y="1885949"/>
            <a:ext cx="10225268" cy="2428876"/>
            <a:chOff x="693738" y="1885949"/>
            <a:chExt cx="9864372" cy="2343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738" y="1885949"/>
              <a:ext cx="9864372" cy="23431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7024" y="3654425"/>
              <a:ext cx="6278563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4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03250" y="1690688"/>
            <a:ext cx="10985500" cy="3549650"/>
            <a:chOff x="603250" y="1771642"/>
            <a:chExt cx="10985500" cy="35496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t="3287"/>
            <a:stretch/>
          </p:blipFill>
          <p:spPr>
            <a:xfrm>
              <a:off x="603250" y="1771642"/>
              <a:ext cx="10985500" cy="35496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6049" y="4710111"/>
              <a:ext cx="7397751" cy="53084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14843"/>
          <a:stretch/>
        </p:blipFill>
        <p:spPr>
          <a:xfrm>
            <a:off x="2370138" y="5772149"/>
            <a:ext cx="5422900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8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43300" y="2486026"/>
            <a:ext cx="46711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 smtClean="0"/>
              <a:t>MOTIVATION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245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9865" y="3119438"/>
            <a:ext cx="236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 smtClean="0"/>
              <a:t>Smoothness</a:t>
            </a:r>
            <a:r>
              <a:rPr kumimoji="1" lang="zh-CN" altLang="en-US" sz="3200" b="1" dirty="0" smtClean="0"/>
              <a:t> </a:t>
            </a:r>
          </a:p>
          <a:p>
            <a:pPr algn="ctr"/>
            <a:r>
              <a:rPr kumimoji="1" lang="en-US" altLang="zh-CN" sz="3200" b="1" dirty="0" smtClean="0"/>
              <a:t>assumption</a:t>
            </a:r>
            <a:endParaRPr kumimoji="1" lang="zh-CN" altLang="en-US" sz="3200" b="1" dirty="0"/>
          </a:p>
        </p:txBody>
      </p:sp>
      <p:sp>
        <p:nvSpPr>
          <p:cNvPr id="6" name="左大括号 5"/>
          <p:cNvSpPr/>
          <p:nvPr/>
        </p:nvSpPr>
        <p:spPr>
          <a:xfrm>
            <a:off x="3033012" y="2200278"/>
            <a:ext cx="796038" cy="30432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86212" y="1929884"/>
            <a:ext cx="357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I</a:t>
            </a:r>
            <a:r>
              <a:rPr kumimoji="1" lang="en-US" altLang="zh-CN" sz="3600" dirty="0" smtClean="0"/>
              <a:t>nstance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similarity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3986212" y="4891773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smtClean="0"/>
              <a:t>Label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similarity</a:t>
            </a:r>
            <a:endParaRPr kumimoji="1"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6888" b="8075"/>
          <a:stretch/>
        </p:blipFill>
        <p:spPr>
          <a:xfrm>
            <a:off x="5709114" y="2686823"/>
            <a:ext cx="4140904" cy="726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2413"/>
          <a:stretch/>
        </p:blipFill>
        <p:spPr>
          <a:xfrm>
            <a:off x="5597234" y="5672137"/>
            <a:ext cx="4364663" cy="7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9865" y="3119438"/>
            <a:ext cx="236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 smtClean="0"/>
              <a:t>Smoothness</a:t>
            </a:r>
            <a:r>
              <a:rPr kumimoji="1" lang="zh-CN" altLang="en-US" sz="3200" b="1" dirty="0" smtClean="0"/>
              <a:t> </a:t>
            </a:r>
          </a:p>
          <a:p>
            <a:pPr algn="ctr"/>
            <a:r>
              <a:rPr kumimoji="1" lang="en-US" altLang="zh-CN" sz="3200" b="1" dirty="0" smtClean="0"/>
              <a:t>assumption</a:t>
            </a:r>
            <a:endParaRPr kumimoji="1"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25" y="2657474"/>
            <a:ext cx="6637472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8" y="1927225"/>
            <a:ext cx="10333112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01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</a:t>
            </a:r>
            <a:r>
              <a:rPr kumimoji="1" lang="en-US" altLang="zh-CN" dirty="0" smtClean="0"/>
              <a:t>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Coordinate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3" y="1677241"/>
            <a:ext cx="10512043" cy="32981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43713" y="5386388"/>
            <a:ext cx="4424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F0000"/>
                </a:solidFill>
              </a:rPr>
              <a:t>Bi-convex</a:t>
            </a:r>
            <a:r>
              <a:rPr kumimoji="1" lang="zh-CN" altLang="en-US" sz="4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function</a:t>
            </a:r>
            <a:endParaRPr kumimoji="1"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14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Coordinate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6" y="1354996"/>
            <a:ext cx="8472489" cy="50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81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33" y="1690688"/>
            <a:ext cx="10295733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2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22300" y="1382712"/>
            <a:ext cx="11540470" cy="4749800"/>
            <a:chOff x="622300" y="1382712"/>
            <a:chExt cx="11540470" cy="47498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300" y="1382712"/>
              <a:ext cx="10947400" cy="4749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7011" y="5599112"/>
              <a:ext cx="6855759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767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690688"/>
            <a:ext cx="9359900" cy="16129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8" y="3408363"/>
            <a:ext cx="6108700" cy="2870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07195" y="4551075"/>
            <a:ext cx="5866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 the conjugate gradient algorithm</a:t>
            </a:r>
          </a:p>
        </p:txBody>
      </p:sp>
    </p:spTree>
    <p:extLst>
      <p:ext uri="{BB962C8B-B14F-4D97-AF65-F5344CB8AC3E}">
        <p14:creationId xmlns:p14="http://schemas.microsoft.com/office/powerpoint/2010/main" val="22841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Coordinate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6" y="1354996"/>
            <a:ext cx="8472489" cy="50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9"/>
            <a:ext cx="9977438" cy="3052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3200" dirty="0" smtClean="0"/>
              <a:t>Conventional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supervised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</a:t>
            </a:r>
            <a:endParaRPr kumimoji="1" lang="zh-CN" altLang="en-US" sz="3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3200" dirty="0" smtClean="0"/>
              <a:t>	</a:t>
            </a:r>
            <a:r>
              <a:rPr kumimoji="1" lang="en-US" altLang="zh-CN" sz="3200" dirty="0" smtClean="0"/>
              <a:t>each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instance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associated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with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single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label</a:t>
            </a:r>
            <a:endParaRPr kumimoji="1" lang="zh-CN" alt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instance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usually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has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than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labels.</a:t>
            </a:r>
            <a:endParaRPr kumimoji="1" lang="zh-CN" altLang="en-US" sz="3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3200" dirty="0"/>
              <a:t>	</a:t>
            </a:r>
            <a:r>
              <a:rPr kumimoji="1" lang="en-US" altLang="zh-CN" sz="3200" b="1" dirty="0" smtClean="0"/>
              <a:t>Multi-label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learning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dirty="0" smtClean="0"/>
              <a:t>(supervised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learning)</a:t>
            </a:r>
            <a:endParaRPr kumimoji="1" lang="zh-CN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975490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43288" y="2500319"/>
            <a:ext cx="5043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smtClean="0"/>
              <a:t>EXPERIMENTS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2290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Setup 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143642"/>
              </p:ext>
            </p:extLst>
          </p:nvPr>
        </p:nvGraphicFramePr>
        <p:xfrm>
          <a:off x="728659" y="1490980"/>
          <a:ext cx="11058529" cy="4581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6064"/>
                <a:gridCol w="2178343"/>
                <a:gridCol w="5696075"/>
                <a:gridCol w="1148047"/>
              </a:tblGrid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METHOD</a:t>
                      </a:r>
                      <a:endParaRPr lang="zh-CN" alt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TYPE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TIME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MLR-GL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Weak-label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learning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2011</a:t>
                      </a:r>
                      <a:endParaRPr lang="zh-CN" altLang="en-US" sz="2400" dirty="0"/>
                    </a:p>
                  </a:txBody>
                  <a:tcPr/>
                </a:tc>
              </a:tr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SSML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Semi-supervised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multi-label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learning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2015</a:t>
                      </a:r>
                      <a:endParaRPr lang="zh-CN" altLang="en-US" sz="2400" dirty="0"/>
                    </a:p>
                  </a:txBody>
                  <a:tcPr/>
                </a:tc>
              </a:tr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ML-KNN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Supervised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multi-label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learning</a:t>
                      </a:r>
                      <a:r>
                        <a:rPr lang="zh-CN" altLang="en-US" sz="2400" dirty="0" smtClean="0"/>
                        <a:t>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2007</a:t>
                      </a:r>
                      <a:endParaRPr lang="zh-CN" altLang="en-US" sz="2400" dirty="0"/>
                    </a:p>
                  </a:txBody>
                  <a:tcPr/>
                </a:tc>
              </a:tr>
              <a:tr h="50902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Binary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Classification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SVM(base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Line)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Supervised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learning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</a:tr>
              <a:tr h="509023">
                <a:tc v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Well-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SVM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Semi-supervised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learning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2013</a:t>
                      </a:r>
                      <a:endParaRPr lang="zh-CN" altLang="en-US" sz="2400" dirty="0"/>
                    </a:p>
                  </a:txBody>
                  <a:tcPr/>
                </a:tc>
              </a:tr>
              <a:tr h="509023">
                <a:tc v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S4VM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Semi-supervised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learning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2015</a:t>
                      </a:r>
                      <a:endParaRPr lang="zh-CN" altLang="en-US" sz="2400" dirty="0"/>
                    </a:p>
                  </a:txBody>
                  <a:tcPr/>
                </a:tc>
              </a:tr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SSWL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Semi-supervised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weak-label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learning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2018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090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SSWL-wo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Semi-supervised</a:t>
                      </a:r>
                      <a:r>
                        <a:rPr lang="zh-CN" altLang="en-US" sz="2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weak-label</a:t>
                      </a:r>
                      <a:r>
                        <a:rPr lang="zh-CN" altLang="en-US" sz="2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learning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2018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815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6163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600" dirty="0" smtClean="0"/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nearest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neighbor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graph</a:t>
            </a:r>
            <a:endParaRPr kumimoji="1" lang="zh-CN" altLang="en-US" sz="3600" dirty="0" smtClean="0"/>
          </a:p>
          <a:p>
            <a:pPr>
              <a:lnSpc>
                <a:spcPct val="120000"/>
              </a:lnSpc>
            </a:pPr>
            <a:r>
              <a:rPr kumimoji="1" lang="en-US" altLang="zh-CN" sz="3600" dirty="0" smtClean="0"/>
              <a:t>M</a:t>
            </a:r>
            <a:r>
              <a:rPr kumimoji="1" lang="en-US" altLang="zh-CN" sz="3600" dirty="0" smtClean="0"/>
              <a:t>easure: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Micro-F1,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Macro-F1,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Hamming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loss</a:t>
            </a:r>
            <a:endParaRPr kumimoji="1" lang="zh-CN" altLang="en-US" sz="3600" dirty="0" smtClean="0"/>
          </a:p>
          <a:p>
            <a:pPr>
              <a:lnSpc>
                <a:spcPct val="120000"/>
              </a:lnSpc>
            </a:pPr>
            <a:r>
              <a:rPr lang="en-US" altLang="zh-CN" sz="3600" dirty="0" err="1" smtClean="0"/>
              <a:t>Hyperparameter</a:t>
            </a:r>
            <a:r>
              <a:rPr lang="en-US" altLang="zh-CN" sz="3600" dirty="0" smtClean="0"/>
              <a:t>:</a:t>
            </a:r>
            <a:endParaRPr kumimoji="1" lang="zh-CN" altLang="en-US" sz="3600" dirty="0" smtClean="0"/>
          </a:p>
          <a:p>
            <a:pPr>
              <a:lnSpc>
                <a:spcPct val="120000"/>
              </a:lnSpc>
            </a:pPr>
            <a:r>
              <a:rPr lang="en-US" altLang="zh-CN" sz="3600" dirty="0"/>
              <a:t> I</a:t>
            </a:r>
            <a:r>
              <a:rPr lang="en-US" altLang="zh-CN" sz="3600" dirty="0" smtClean="0"/>
              <a:t>ncomplete </a:t>
            </a:r>
            <a:r>
              <a:rPr lang="en-US" altLang="zh-CN" sz="3600" dirty="0"/>
              <a:t>label ratio: randomly dropping </a:t>
            </a:r>
            <a:endParaRPr lang="zh-CN" altLang="en-US" sz="36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600" dirty="0"/>
              <a:t>	</a:t>
            </a:r>
            <a:r>
              <a:rPr lang="zh-CN" altLang="en-US" sz="3600" dirty="0" smtClean="0"/>
              <a:t>				</a:t>
            </a:r>
            <a:r>
              <a:rPr lang="en-US" altLang="zh-CN" sz="3600" dirty="0" smtClean="0"/>
              <a:t>{</a:t>
            </a:r>
            <a:r>
              <a:rPr lang="en-US" altLang="zh-CN" sz="3600" dirty="0"/>
              <a:t>0%,20%,40%,60%}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882"/>
          <a:stretch/>
        </p:blipFill>
        <p:spPr>
          <a:xfrm>
            <a:off x="4560887" y="3500438"/>
            <a:ext cx="7213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3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781025"/>
              </p:ext>
            </p:extLst>
          </p:nvPr>
        </p:nvGraphicFramePr>
        <p:xfrm>
          <a:off x="723900" y="1419226"/>
          <a:ext cx="11034713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5163"/>
                <a:gridCol w="7829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Task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</a:t>
                      </a:r>
                      <a:r>
                        <a:rPr lang="zh-CN" altLang="en-US" sz="2400" b="1" baseline="0" dirty="0" smtClean="0"/>
                        <a:t> </a:t>
                      </a:r>
                      <a:r>
                        <a:rPr lang="en-US" altLang="zh-CN" sz="2400" b="1" baseline="0" dirty="0" smtClean="0"/>
                        <a:t>set</a:t>
                      </a:r>
                      <a:r>
                        <a:rPr lang="zh-CN" altLang="en-US" sz="2400" b="1" baseline="0" dirty="0" smtClean="0"/>
                        <a:t> </a:t>
                      </a:r>
                      <a:r>
                        <a:rPr lang="en-US" altLang="zh-CN" sz="2400" b="1" baseline="0" dirty="0" smtClean="0"/>
                        <a:t>description</a:t>
                      </a:r>
                      <a:endParaRPr lang="zh-CN" alt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Text Categorization Task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28596 instances, 22 labels, 500 features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1500 instances for training(500 labeled and 1000 unlabeled)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the rest for testing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Gene Function Analysis Task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2417 examples, 14 labels, 103 features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1500 instances for training(500 labeled and 1000 unlabeled)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the rest for testing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Scene Classification Task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2000 natural scene images, 5 labels, 294 features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1500 instances for training(500 labeled and 1000 unlabeled)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the rest for testing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Image Annotation Task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591 images, 23 labels, 960 features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80% data for training (30% labeled and 50% unlabeled)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the rest for testing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71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565"/>
          <a:stretch/>
        </p:blipFill>
        <p:spPr>
          <a:xfrm>
            <a:off x="321469" y="1814513"/>
            <a:ext cx="11549062" cy="408420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Text Categorization Task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508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Scene Classification Task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471988"/>
            <a:ext cx="11820525" cy="42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6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Annotation </a:t>
            </a:r>
            <a:r>
              <a:rPr lang="en-US" altLang="zh-CN" dirty="0" smtClean="0"/>
              <a:t>Task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9" y="2628901"/>
            <a:ext cx="47815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smtClean="0"/>
              <a:t>CONCLUSION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8305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92750"/>
            <a:ext cx="5948363" cy="3936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8113" y="2178500"/>
            <a:ext cx="20361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 smtClean="0"/>
              <a:t>Texi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People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Building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Road</a:t>
            </a:r>
            <a:endParaRPr kumimoji="1" lang="zh-CN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06405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103435"/>
            <a:ext cx="9613892" cy="24542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85990" y="3743325"/>
            <a:ext cx="1985960" cy="814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65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027906"/>
            <a:ext cx="9067800" cy="55414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6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92750"/>
            <a:ext cx="5948363" cy="3936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8113" y="2178500"/>
            <a:ext cx="20361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 smtClean="0"/>
              <a:t>Texi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People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Building</a:t>
            </a:r>
            <a:endParaRPr kumimoji="1" lang="zh-CN" altLang="en-US" sz="4400" dirty="0" smtClean="0"/>
          </a:p>
          <a:p>
            <a:r>
              <a:rPr kumimoji="1" lang="en-US" altLang="zh-CN" sz="4400" dirty="0" smtClean="0"/>
              <a:t>Road</a:t>
            </a:r>
            <a:endParaRPr kumimoji="1" lang="zh-CN" altLang="en-US" sz="4400" dirty="0" smtClean="0"/>
          </a:p>
        </p:txBody>
      </p:sp>
      <p:cxnSp>
        <p:nvCxnSpPr>
          <p:cNvPr id="8" name="直线连接符 7"/>
          <p:cNvCxnSpPr/>
          <p:nvPr/>
        </p:nvCxnSpPr>
        <p:spPr>
          <a:xfrm>
            <a:off x="7629525" y="2600327"/>
            <a:ext cx="2293310" cy="14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629525" y="3917972"/>
            <a:ext cx="22933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7629524" y="4599010"/>
            <a:ext cx="22933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8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9"/>
            <a:ext cx="9977438" cy="3052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instance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usually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has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than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labels.</a:t>
            </a:r>
            <a:endParaRPr kumimoji="1" lang="zh-CN" altLang="en-US" sz="3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3200" dirty="0"/>
              <a:t>	</a:t>
            </a:r>
            <a:r>
              <a:rPr kumimoji="1" lang="en-US" altLang="zh-CN" sz="3200" b="1" dirty="0" smtClean="0"/>
              <a:t>Multi-label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learning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dirty="0" smtClean="0"/>
              <a:t>(supervised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learning)</a:t>
            </a:r>
            <a:endParaRPr kumimoji="1" lang="zh-CN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7588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1231</Words>
  <Application>Microsoft Macintosh PowerPoint</Application>
  <PresentationFormat>宽屏</PresentationFormat>
  <Paragraphs>253</Paragraphs>
  <Slides>47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Cambria Math</vt:lpstr>
      <vt:lpstr>宋体</vt:lpstr>
      <vt:lpstr>Arial</vt:lpstr>
      <vt:lpstr>Office 主题</vt:lpstr>
      <vt:lpstr>PowerPoint 演示文稿</vt:lpstr>
      <vt:lpstr>OUTLINE</vt:lpstr>
      <vt:lpstr>PowerPoint 演示文稿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半监督学习</vt:lpstr>
      <vt:lpstr>半监督学习的三中假设</vt:lpstr>
      <vt:lpstr>平滑假设(Smoothness Assumption)</vt:lpstr>
      <vt:lpstr>Inductive Learning &amp; Transductive Learning</vt:lpstr>
      <vt:lpstr>PowerPoint 演示文稿</vt:lpstr>
      <vt:lpstr>Problem Statement and Notation</vt:lpstr>
      <vt:lpstr>Problem Statement and Notation</vt:lpstr>
      <vt:lpstr>Problem Statement and Notation</vt:lpstr>
      <vt:lpstr>Problem Statement and Notation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Block Coordinate Descend Algorithm</vt:lpstr>
      <vt:lpstr>Block Coordinate Descend Algorithm</vt:lpstr>
      <vt:lpstr>Block Coordinate Descend Algorithm</vt:lpstr>
      <vt:lpstr>Block Coordinate Descend Algorithm</vt:lpstr>
      <vt:lpstr>Block Coordinate Descend Algorithm</vt:lpstr>
      <vt:lpstr>Block Coordinate Descend Algorithm</vt:lpstr>
      <vt:lpstr>PowerPoint 演示文稿</vt:lpstr>
      <vt:lpstr>Experimental Setup </vt:lpstr>
      <vt:lpstr>Experimental Setup</vt:lpstr>
      <vt:lpstr>Data Set</vt:lpstr>
      <vt:lpstr>Text Categorization Task</vt:lpstr>
      <vt:lpstr>Scene Classification Task</vt:lpstr>
      <vt:lpstr>Image Annotation Task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104</cp:revision>
  <dcterms:created xsi:type="dcterms:W3CDTF">2018-09-21T01:35:00Z</dcterms:created>
  <dcterms:modified xsi:type="dcterms:W3CDTF">2018-09-21T05:46:38Z</dcterms:modified>
</cp:coreProperties>
</file>